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5.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176" r:id="rId1"/>
  </p:sldMasterIdLst>
  <p:notesMasterIdLst>
    <p:notesMasterId r:id="rId4"/>
  </p:notesMasterIdLst>
  <p:handoutMasterIdLst>
    <p:handoutMasterId r:id="rId5"/>
  </p:handoutMasterIdLst>
  <p:sldIdLst>
    <p:sldId id="1871" r:id="rId2"/>
    <p:sldId id="2147481299" r:id="rId3"/>
    <p:sldId id="2147481300" r:id="rId13"/>
    <p:sldId id="2147481301" r:id="rId14"/>
    <p:sldId id="2147481302" r:id="rId15"/>
    <p:sldId id="2147481303" r:id="rId16"/>
    <p:sldId id="2147481304" r:id="rId17"/>
    <p:sldId id="2147481305" r:id="rId18"/>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40" userDrawn="1">
          <p15:clr>
            <a:srgbClr val="A4A3A4"/>
          </p15:clr>
        </p15:guide>
        <p15:guide id="5" orient="horz" pos="216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作成者"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作成者" initials="A" lastIdx="1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929292"/>
    <a:srgbClr val="008000"/>
    <a:srgbClr val="E6E6E6"/>
    <a:srgbClr val="E7EBEC"/>
    <a:srgbClr val="40C5AF"/>
    <a:srgbClr val="75E4FF"/>
    <a:srgbClr val="272727"/>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7C79CE-222A-49E5-9673-63A7870F4E2F}" v="3" dt="2023-07-26T05:44:16.681"/>
  </p1510:revLst>
</p1510:revInfo>
</file>

<file path=ppt/tableStyles.xml><?xml version="1.0" encoding="utf-8"?>
<a:tblStyleLst xmlns:a="http://schemas.openxmlformats.org/drawingml/2006/main" def="{5C22544A-7EE6-4342-B048-85BDC9FD1C3A}">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6" autoAdjust="0"/>
    <p:restoredTop sz="85151" autoAdjust="0"/>
  </p:normalViewPr>
  <p:slideViewPr>
    <p:cSldViewPr showGuides="1">
      <p:cViewPr varScale="1">
        <p:scale>
          <a:sx n="115" d="100"/>
          <a:sy n="115" d="100"/>
        </p:scale>
        <p:origin x="82" y="139"/>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howGuides="1">
      <p:cViewPr varScale="1">
        <p:scale>
          <a:sx n="85" d="100"/>
          <a:sy n="85" d="100"/>
        </p:scale>
        <p:origin x="1123" y="4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tableStyles" Target="tableStyles.xml"/><Relationship Id="rId11" Type="http://schemas.microsoft.com/office/2015/10/relationships/revisionInfo" Target="revisionInfo.xml"/><Relationship Id="rId12" Type="http://schemas.microsoft.com/office/2018/10/relationships/authors" Target="authors.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フッター プレースホルダー 3"/>
          <p:cNvSpPr>
            <a:spLocks noGrp="1"/>
          </p:cNvSpPr>
          <p:nvPr>
            <p:ph type="ftr" sz="quarter" idx="2"/>
          </p:nvPr>
        </p:nvSpPr>
        <p:spPr>
          <a:xfrm>
            <a:off x="0" y="9440646"/>
            <a:ext cx="6050844" cy="496967"/>
          </a:xfrm>
          <a:prstGeom prst="rect">
            <a:avLst/>
          </a:prstGeom>
        </p:spPr>
        <p:txBody>
          <a:bodyPr vert="horz" lIns="91440" tIns="45720" rIns="91440" bIns="45720" rtlCol="0" anchor="b"/>
          <a:lstStyle>
            <a:lvl1pPr algn="l">
              <a:defRPr sz="1200"/>
            </a:lvl1pPr>
          </a:lstStyle>
          <a:p>
            <a:r>
              <a:rPr lang="en-US" altLang="ja-JP" sz="700" dirty="0"/>
              <a:t>© 2013 Microsoft Corporation. All rights reserved. Microsoft, Windows, Microsoft Azure and other product names are or may be registered trademarks and/or trademarks in the U.S. and/or other countries.</a:t>
            </a:r>
          </a:p>
          <a:p>
            <a:r>
              <a:rPr lang="en-US" altLang="ja-JP" sz="700"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sz="700" dirty="0"/>
            </a:br>
            <a:r>
              <a:rPr lang="en-US" altLang="ja-JP" sz="700" dirty="0"/>
              <a:t>MICROSOFT MAKES NO WARRANTIES, EXPRESS, IMPLIED OR STATUTORY, AS TO THE INFORMATION IN THIS PRESENTATION.</a:t>
            </a:r>
          </a:p>
        </p:txBody>
      </p:sp>
      <p:sp>
        <p:nvSpPr>
          <p:cNvPr id="5" name="スライド番号プレースホルダー 4"/>
          <p:cNvSpPr>
            <a:spLocks noGrp="1"/>
          </p:cNvSpPr>
          <p:nvPr>
            <p:ph type="sldNum" sz="quarter" idx="3"/>
          </p:nvPr>
        </p:nvSpPr>
        <p:spPr>
          <a:xfrm>
            <a:off x="6048160" y="9440646"/>
            <a:ext cx="757464" cy="496967"/>
          </a:xfrm>
          <a:prstGeom prst="rect">
            <a:avLst/>
          </a:prstGeom>
        </p:spPr>
        <p:txBody>
          <a:bodyPr vert="horz" lIns="91440" tIns="45720" rIns="91440" bIns="45720" rtlCol="0" anchor="b"/>
          <a:lstStyle>
            <a:lvl1pPr algn="r">
              <a:defRPr sz="1200"/>
            </a:lvl1pPr>
          </a:lstStyle>
          <a:p>
            <a:fld id="{37EA8419-14ED-4116-B7E1-C0D09DC99B24}" type="slidenum">
              <a:rPr kumimoji="1" lang="ja-JP" altLang="en-US" smtClean="0"/>
              <a:t>‹#›</a:t>
            </a:fld>
            <a:endParaRPr kumimoji="1" lang="ja-JP" altLang="en-US"/>
          </a:p>
        </p:txBody>
      </p:sp>
    </p:spTree>
    <p:extLst>
      <p:ext uri="{BB962C8B-B14F-4D97-AF65-F5344CB8AC3E}">
        <p14:creationId xmlns:p14="http://schemas.microsoft.com/office/powerpoint/2010/main" val="96155125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D8EB5AEE-BA78-4C42-B67E-0FB7518693DD}" type="datetimeFigureOut">
              <a:rPr kumimoji="1" lang="ja-JP" altLang="en-US" smtClean="0"/>
              <a:t>2023/7/27</a:t>
            </a:fld>
            <a:endParaRPr kumimoji="1" lang="ja-JP" altLang="en-US"/>
          </a:p>
        </p:txBody>
      </p:sp>
      <p:sp>
        <p:nvSpPr>
          <p:cNvPr id="4" name="スライド イメージ プレースホルダー 3"/>
          <p:cNvSpPr>
            <a:spLocks noGrp="1" noRot="1" noChangeAspect="1"/>
          </p:cNvSpPr>
          <p:nvPr>
            <p:ph type="sldImg" idx="2"/>
          </p:nvPr>
        </p:nvSpPr>
        <p:spPr>
          <a:xfrm>
            <a:off x="92075" y="746125"/>
            <a:ext cx="6623050"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124392E6-FD3E-4EBF-AE15-3990C5FA8A02}" type="slidenum">
              <a:rPr kumimoji="1" lang="ja-JP" altLang="en-US" smtClean="0"/>
              <a:t>‹#›</a:t>
            </a:fld>
            <a:endParaRPr kumimoji="1" lang="ja-JP" altLang="en-US"/>
          </a:p>
        </p:txBody>
      </p:sp>
    </p:spTree>
    <p:extLst>
      <p:ext uri="{BB962C8B-B14F-4D97-AF65-F5344CB8AC3E}">
        <p14:creationId xmlns:p14="http://schemas.microsoft.com/office/powerpoint/2010/main" val="13859544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スライド番号プレースホルダー 4"/>
          <p:cNvSpPr>
            <a:spLocks noGrp="1"/>
          </p:cNvSpPr>
          <p:nvPr>
            <p:ph type="sldNum" sz="quarter" idx="5"/>
          </p:nvPr>
        </p:nvSpPr>
        <p:spPr/>
        <p:txBody>
          <a:bodyPr/>
          <a:lstStyle/>
          <a:p>
            <a:fld id="{124392E6-FD3E-4EBF-AE15-3990C5FA8A02}" type="slidenum">
              <a:rPr kumimoji="1" lang="ja-JP" altLang="en-US" smtClean="0"/>
              <a:t>1</a:t>
            </a:fld>
            <a:endParaRPr kumimoji="1" lang="ja-JP" altLang="en-US"/>
          </a:p>
        </p:txBody>
      </p:sp>
    </p:spTree>
    <p:extLst>
      <p:ext uri="{BB962C8B-B14F-4D97-AF65-F5344CB8AC3E}">
        <p14:creationId xmlns:p14="http://schemas.microsoft.com/office/powerpoint/2010/main" val="82493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265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6"/>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1805142"/>
            <a:ext cx="9860610" cy="1793090"/>
          </a:xfrm>
          <a:noFill/>
        </p:spPr>
        <p:txBody>
          <a:bodyPr lIns="146304" tIns="91440" rIns="146304" bIns="91440" anchor="t" anchorCtr="0"/>
          <a:lstStyle>
            <a:lvl1pPr>
              <a:defRPr sz="5294" spc="-98" baseline="0">
                <a:solidFill>
                  <a:srgbClr val="000000"/>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3600" b="0" spc="0" baseline="0">
                <a:solidFill>
                  <a:srgbClr val="000000"/>
                </a:solidFill>
                <a:latin typeface="+mn-ea"/>
                <a:ea typeface="+mn-ea"/>
              </a:defRPr>
            </a:lvl1pPr>
            <a:lvl2pPr marL="35291" indent="0">
              <a:spcBef>
                <a:spcPts val="0"/>
              </a:spcBef>
              <a:buFontTx/>
              <a:buNone/>
              <a:defRPr sz="4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800" spc="0" baseline="0">
                <a:solidFill>
                  <a:srgbClr val="000000"/>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2547213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pic>
        <p:nvPicPr>
          <p:cNvPr id="27" name="図 26" descr="ノートパソコンのキーボードに手を当てている&#10;&#10;自動的に生成された説明">
            <a:extLst>
              <a:ext uri="{FF2B5EF4-FFF2-40B4-BE49-F238E27FC236}">
                <a16:creationId xmlns:a16="http://schemas.microsoft.com/office/drawing/2014/main" id="{3B4AB241-3762-92C4-5C99-7F40CF904D1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8961" y="-26166"/>
            <a:ext cx="12210961" cy="8140641"/>
          </a:xfrm>
          <a:prstGeom prst="rect">
            <a:avLst/>
          </a:prstGeom>
        </p:spPr>
      </p:pic>
      <p:sp>
        <p:nvSpPr>
          <p:cNvPr id="5" name="Title 4"/>
          <p:cNvSpPr>
            <a:spLocks noGrp="1"/>
          </p:cNvSpPr>
          <p:nvPr>
            <p:ph type="title"/>
          </p:nvPr>
        </p:nvSpPr>
        <p:spPr>
          <a:xfrm>
            <a:off x="274638" y="2906011"/>
            <a:ext cx="8229600" cy="899665"/>
          </a:xfrm>
        </p:spPr>
        <p:txBody>
          <a:bodyPr anchor="ctr" anchorCtr="0"/>
          <a:lstStyle>
            <a:lvl1pPr algn="l">
              <a:defRPr sz="5400">
                <a:solidFill>
                  <a:srgbClr val="FFFFFF"/>
                </a:soli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4583832" y="6729055"/>
            <a:ext cx="12186478"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66283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764203"/>
            <a:ext cx="5400600"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1"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8"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2"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8"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6" y="3852614"/>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0"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0"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0"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7"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68"/>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4"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5"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2"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2"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0" y="1210069"/>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4"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4"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4"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1"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6" y="2555523"/>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09"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599"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4" y="492083"/>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345095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2438140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6"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7" y="291069"/>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43238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388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7"/>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317778"/>
          </a:xfrm>
          <a:solidFill>
            <a:srgbClr val="E6E6E6"/>
          </a:solidFill>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7788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1" y="1276760"/>
            <a:ext cx="11653521" cy="2534860"/>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3833045417"/>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Lst>
  <p:transition>
    <p:fade/>
  </p:transition>
  <p:txStyles>
    <p:titleStyle>
      <a:lvl1pPr algn="l" defTabSz="914367" rtl="0" eaLnBrk="1" latinLnBrk="0" hangingPunct="1">
        <a:lnSpc>
          <a:spcPct val="90000"/>
        </a:lnSpc>
        <a:spcBef>
          <a:spcPct val="0"/>
        </a:spcBef>
        <a:buNone/>
        <a:defRPr kumimoji="1" lang="en-US" sz="4705" b="0" kern="1200" cap="none" spc="-100" baseline="0" dirty="0" smtClean="0">
          <a:ln w="3175">
            <a:noFill/>
          </a:ln>
          <a:solidFill>
            <a:srgbClr val="000000"/>
          </a:solidFill>
          <a:effectLst/>
          <a:latin typeface="+mj-lt"/>
          <a:ea typeface="+mj-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3921" kern="1200" spc="0" baseline="0">
          <a:solidFill>
            <a:srgbClr val="000000"/>
          </a:soli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Tx/>
        <a:buSzPct val="90000"/>
        <a:buFont typeface="Arial" pitchFamily="34" charset="0"/>
        <a:buChar char="•"/>
        <a:tabLst>
          <a:tab pos="1322792" algn="l"/>
        </a:tabLst>
        <a:defRPr kumimoji="1" sz="2745" kern="1200" spc="0" baseline="0">
          <a:solidFill>
            <a:srgbClr val="000000"/>
          </a:soli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solidFill>
            <a:srgbClr val="000000"/>
          </a:soli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solidFill>
            <a:srgbClr val="000000"/>
          </a:soli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p:bodyStyle>
    <p:otherStyle>
      <a:defPPr>
        <a:defRPr lang="en-US"/>
      </a:defPPr>
      <a:lvl1pPr marL="0" algn="l" defTabSz="914367" rtl="0" eaLnBrk="1" latinLnBrk="0" hangingPunct="1">
        <a:defRPr kumimoji="1" sz="1765" kern="1200">
          <a:solidFill>
            <a:schemeClr val="tx1"/>
          </a:solidFill>
          <a:latin typeface="+mn-lt"/>
          <a:ea typeface="+mn-ea"/>
          <a:cs typeface="+mn-cs"/>
        </a:defRPr>
      </a:lvl1pPr>
      <a:lvl2pPr marL="457183" algn="l" defTabSz="914367" rtl="0" eaLnBrk="1" latinLnBrk="0" hangingPunct="1">
        <a:defRPr kumimoji="1" sz="1765" kern="1200">
          <a:solidFill>
            <a:schemeClr val="tx1"/>
          </a:solidFill>
          <a:latin typeface="+mn-lt"/>
          <a:ea typeface="+mn-ea"/>
          <a:cs typeface="+mn-cs"/>
        </a:defRPr>
      </a:lvl2pPr>
      <a:lvl3pPr marL="914367" algn="l" defTabSz="914367" rtl="0" eaLnBrk="1" latinLnBrk="0" hangingPunct="1">
        <a:defRPr kumimoji="1" sz="1765" kern="1200">
          <a:solidFill>
            <a:schemeClr val="tx1"/>
          </a:solidFill>
          <a:latin typeface="+mn-lt"/>
          <a:ea typeface="+mn-ea"/>
          <a:cs typeface="+mn-cs"/>
        </a:defRPr>
      </a:lvl3pPr>
      <a:lvl4pPr marL="1371550" algn="l" defTabSz="914367" rtl="0" eaLnBrk="1" latinLnBrk="0" hangingPunct="1">
        <a:defRPr kumimoji="1" sz="1765" kern="1200">
          <a:solidFill>
            <a:schemeClr val="tx1"/>
          </a:solidFill>
          <a:latin typeface="+mn-lt"/>
          <a:ea typeface="+mn-ea"/>
          <a:cs typeface="+mn-cs"/>
        </a:defRPr>
      </a:lvl4pPr>
      <a:lvl5pPr marL="1828734" algn="l" defTabSz="914367" rtl="0" eaLnBrk="1" latinLnBrk="0" hangingPunct="1">
        <a:defRPr kumimoji="1" sz="1765" kern="1200">
          <a:solidFill>
            <a:schemeClr val="tx1"/>
          </a:solidFill>
          <a:latin typeface="+mn-lt"/>
          <a:ea typeface="+mn-ea"/>
          <a:cs typeface="+mn-cs"/>
        </a:defRPr>
      </a:lvl5pPr>
      <a:lvl6pPr marL="2285918" algn="l" defTabSz="914367" rtl="0" eaLnBrk="1" latinLnBrk="0" hangingPunct="1">
        <a:defRPr kumimoji="1" sz="1765" kern="1200">
          <a:solidFill>
            <a:schemeClr val="tx1"/>
          </a:solidFill>
          <a:latin typeface="+mn-lt"/>
          <a:ea typeface="+mn-ea"/>
          <a:cs typeface="+mn-cs"/>
        </a:defRPr>
      </a:lvl6pPr>
      <a:lvl7pPr marL="2743101" algn="l" defTabSz="914367" rtl="0" eaLnBrk="1" latinLnBrk="0" hangingPunct="1">
        <a:defRPr kumimoji="1" sz="1765" kern="1200">
          <a:solidFill>
            <a:schemeClr val="tx1"/>
          </a:solidFill>
          <a:latin typeface="+mn-lt"/>
          <a:ea typeface="+mn-ea"/>
          <a:cs typeface="+mn-cs"/>
        </a:defRPr>
      </a:lvl7pPr>
      <a:lvl8pPr marL="3200284" algn="l" defTabSz="914367" rtl="0" eaLnBrk="1" latinLnBrk="0" hangingPunct="1">
        <a:defRPr kumimoji="1" sz="1765" kern="1200">
          <a:solidFill>
            <a:schemeClr val="tx1"/>
          </a:solidFill>
          <a:latin typeface="+mn-lt"/>
          <a:ea typeface="+mn-ea"/>
          <a:cs typeface="+mn-cs"/>
        </a:defRPr>
      </a:lvl8pPr>
      <a:lvl9pPr marL="3657469" algn="l" defTabSz="914367" rtl="0" eaLnBrk="1" latinLnBrk="0" hangingPunct="1">
        <a:defRPr kumimoji="1"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image" Target="../media/image12.sv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svg"/><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openxmlformats.org/officeDocument/2006/relationships/image" Target="../media/image8.svg"/><Relationship Id="rId7" Type="http://schemas.openxmlformats.org/officeDocument/2006/relationships/image" Target="../media/image9.png"/><Relationship Id="rId8" Type="http://schemas.openxmlformats.org/officeDocument/2006/relationships/image" Target="../media/image10.sv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s://openai.com/blog/chatgpt-plugins#code-interpre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09C2543-3A74-458F-A667-E59B2D5902DF}"/>
              </a:ext>
            </a:extLst>
          </p:cNvPr>
          <p:cNvSpPr>
            <a:spLocks noGrp="1"/>
          </p:cNvSpPr>
          <p:nvPr>
            <p:ph type="title"/>
          </p:nvPr>
        </p:nvSpPr>
        <p:spPr/>
        <p:txBody>
          <a:bodyPr/>
          <a:lstStyle/>
          <a:p>
            <a:r>
              <a:rPr lang="en-US" altLang="ja-JP" dirty="0">
                <a:solidFill>
                  <a:srgbClr val="000000"/>
                </a:solidFill>
              </a:rPr>
              <a:t>OpenAI Code Interpreter plugin</a:t>
            </a:r>
            <a:br>
              <a:rPr lang="en-US" altLang="ja-JP" dirty="0">
                <a:solidFill>
                  <a:srgbClr val="000000"/>
                </a:solidFill>
              </a:rPr>
            </a:br>
            <a:r>
              <a:rPr lang="en-US" altLang="ja-JP" sz="2800" dirty="0">
                <a:solidFill>
                  <a:srgbClr val="000000"/>
                </a:solidFill>
              </a:rPr>
              <a:t>- </a:t>
            </a:r>
            <a:r>
              <a:rPr lang="ja-JP" altLang="en-US" sz="2800" dirty="0">
                <a:solidFill>
                  <a:srgbClr val="000000"/>
                </a:solidFill>
              </a:rPr>
              <a:t>コードが動く事の価値 </a:t>
            </a:r>
            <a:r>
              <a:rPr lang="en-US" altLang="ja-JP" sz="2800" dirty="0">
                <a:solidFill>
                  <a:srgbClr val="000000"/>
                </a:solidFill>
              </a:rPr>
              <a:t>-</a:t>
            </a:r>
            <a:endParaRPr lang="ja-JP" altLang="en-US" sz="2800" dirty="0">
              <a:solidFill>
                <a:srgbClr val="000000"/>
              </a:solidFill>
            </a:endParaRPr>
          </a:p>
        </p:txBody>
      </p:sp>
      <p:sp>
        <p:nvSpPr>
          <p:cNvPr id="3" name="テキスト プレースホルダー 2">
            <a:extLst>
              <a:ext uri="{FF2B5EF4-FFF2-40B4-BE49-F238E27FC236}">
                <a16:creationId xmlns:a16="http://schemas.microsoft.com/office/drawing/2014/main" id="{B107B297-C197-4F9C-A4FC-7CF4086B2E3E}"/>
              </a:ext>
            </a:extLst>
          </p:cNvPr>
          <p:cNvSpPr>
            <a:spLocks noGrp="1"/>
          </p:cNvSpPr>
          <p:nvPr>
            <p:ph type="body" sz="quarter" idx="14"/>
          </p:nvPr>
        </p:nvSpPr>
        <p:spPr/>
        <p:txBody>
          <a:bodyPr/>
          <a:lstStyle/>
          <a:p>
            <a:r>
              <a:rPr kumimoji="1" lang="ja-JP" altLang="en-US" sz="3200" dirty="0">
                <a:solidFill>
                  <a:srgbClr val="000000"/>
                </a:solidFill>
              </a:rPr>
              <a:t>畠山 大有 </a:t>
            </a:r>
            <a:r>
              <a:rPr kumimoji="1" lang="en-US" altLang="ja-JP" sz="3200" dirty="0">
                <a:solidFill>
                  <a:srgbClr val="000000"/>
                </a:solidFill>
              </a:rPr>
              <a:t>| Daiyu Hatakeyama</a:t>
            </a:r>
            <a:endParaRPr kumimoji="1" lang="ja-JP" altLang="en-US" sz="3200" dirty="0">
              <a:solidFill>
                <a:srgbClr val="000000"/>
              </a:solidFill>
            </a:endParaRPr>
          </a:p>
        </p:txBody>
      </p:sp>
      <p:sp>
        <p:nvSpPr>
          <p:cNvPr id="4" name="テキスト プレースホルダー 3">
            <a:extLst>
              <a:ext uri="{FF2B5EF4-FFF2-40B4-BE49-F238E27FC236}">
                <a16:creationId xmlns:a16="http://schemas.microsoft.com/office/drawing/2014/main" id="{A0114F68-88C9-4F05-842D-7E6D56BD80DD}"/>
              </a:ext>
            </a:extLst>
          </p:cNvPr>
          <p:cNvSpPr>
            <a:spLocks noGrp="1"/>
          </p:cNvSpPr>
          <p:nvPr>
            <p:ph type="body" sz="quarter" idx="15"/>
          </p:nvPr>
        </p:nvSpPr>
        <p:spPr/>
        <p:txBody>
          <a:bodyPr/>
          <a:lstStyle/>
          <a:p>
            <a:r>
              <a:rPr lang="en-US" altLang="ja-JP" dirty="0">
                <a:solidFill>
                  <a:srgbClr val="000000"/>
                </a:solidFill>
              </a:rPr>
              <a:t>Architect  &amp;&amp; Software Engineer &amp;&amp; Applied Data Scientist (</a:t>
            </a:r>
            <a:r>
              <a:rPr lang="ja-JP" altLang="en-US" dirty="0">
                <a:solidFill>
                  <a:srgbClr val="000000"/>
                </a:solidFill>
              </a:rPr>
              <a:t>目指している</a:t>
            </a:r>
            <a:r>
              <a:rPr lang="en-US" altLang="ja-JP" dirty="0">
                <a:solidFill>
                  <a:srgbClr val="000000"/>
                </a:solidFill>
              </a:rPr>
              <a:t>)</a:t>
            </a:r>
            <a:br>
              <a:rPr lang="en-US" altLang="ja-JP" dirty="0">
                <a:solidFill>
                  <a:srgbClr val="000000"/>
                </a:solidFill>
              </a:rPr>
            </a:br>
            <a:r>
              <a:rPr lang="en-US" altLang="ja-JP" dirty="0">
                <a:solidFill>
                  <a:srgbClr val="000000"/>
                </a:solidFill>
              </a:rPr>
              <a:t>Microsoft Japan</a:t>
            </a:r>
            <a:endParaRPr lang="ja-JP" altLang="en-US" dirty="0">
              <a:solidFill>
                <a:srgbClr val="000000"/>
              </a:solidFill>
            </a:endParaRPr>
          </a:p>
        </p:txBody>
      </p:sp>
      <p:pic>
        <p:nvPicPr>
          <p:cNvPr id="2" name="グラフィックス 1">
            <a:extLst>
              <a:ext uri="{FF2B5EF4-FFF2-40B4-BE49-F238E27FC236}">
                <a16:creationId xmlns:a16="http://schemas.microsoft.com/office/drawing/2014/main" id="{96B2A040-01A3-2B79-4D8E-0077764CC6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8283" y="4348775"/>
            <a:ext cx="311403" cy="311403"/>
          </a:xfrm>
          <a:prstGeom prst="rect">
            <a:avLst/>
          </a:prstGeom>
        </p:spPr>
      </p:pic>
      <p:pic>
        <p:nvPicPr>
          <p:cNvPr id="9" name="グラフィックス 8">
            <a:extLst>
              <a:ext uri="{FF2B5EF4-FFF2-40B4-BE49-F238E27FC236}">
                <a16:creationId xmlns:a16="http://schemas.microsoft.com/office/drawing/2014/main" id="{4F2A840B-3A77-9FA9-68E0-FEDF752C26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8283" y="4697427"/>
            <a:ext cx="311403" cy="311403"/>
          </a:xfrm>
          <a:prstGeom prst="rect">
            <a:avLst/>
          </a:prstGeom>
        </p:spPr>
      </p:pic>
      <p:pic>
        <p:nvPicPr>
          <p:cNvPr id="10" name="グラフィックス 9">
            <a:extLst>
              <a:ext uri="{FF2B5EF4-FFF2-40B4-BE49-F238E27FC236}">
                <a16:creationId xmlns:a16="http://schemas.microsoft.com/office/drawing/2014/main" id="{6147A611-5FCE-3D54-13F3-2FEECA89A8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84432" y="5057467"/>
            <a:ext cx="311403" cy="311403"/>
          </a:xfrm>
          <a:prstGeom prst="rect">
            <a:avLst/>
          </a:prstGeom>
        </p:spPr>
      </p:pic>
      <p:pic>
        <p:nvPicPr>
          <p:cNvPr id="11" name="グラフィックス 10">
            <a:extLst>
              <a:ext uri="{FF2B5EF4-FFF2-40B4-BE49-F238E27FC236}">
                <a16:creationId xmlns:a16="http://schemas.microsoft.com/office/drawing/2014/main" id="{42DD18C5-0457-843B-05D5-183F8F5B09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88283" y="5417508"/>
            <a:ext cx="311402" cy="311402"/>
          </a:xfrm>
          <a:prstGeom prst="rect">
            <a:avLst/>
          </a:prstGeom>
        </p:spPr>
      </p:pic>
      <p:sp>
        <p:nvSpPr>
          <p:cNvPr id="12" name="Text Placeholder 18">
            <a:extLst>
              <a:ext uri="{FF2B5EF4-FFF2-40B4-BE49-F238E27FC236}">
                <a16:creationId xmlns:a16="http://schemas.microsoft.com/office/drawing/2014/main" id="{8411704E-F6C2-D6E8-23A2-36737C45B64E}"/>
              </a:ext>
            </a:extLst>
          </p:cNvPr>
          <p:cNvSpPr txBox="1">
            <a:spLocks/>
          </p:cNvSpPr>
          <p:nvPr/>
        </p:nvSpPr>
        <p:spPr>
          <a:xfrm>
            <a:off x="10268717" y="4349391"/>
            <a:ext cx="1364488" cy="310787"/>
          </a:xfrm>
          <a:prstGeom prst="rect">
            <a:avLst/>
          </a:prstGeom>
        </p:spPr>
        <p:txBody>
          <a:bodyPr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solidFill>
                  <a:srgbClr val="0070C0"/>
                </a:solidFill>
              </a:rPr>
              <a:t>/dahatake</a:t>
            </a:r>
          </a:p>
        </p:txBody>
      </p:sp>
      <p:sp>
        <p:nvSpPr>
          <p:cNvPr id="13" name="Text Placeholder 18">
            <a:extLst>
              <a:ext uri="{FF2B5EF4-FFF2-40B4-BE49-F238E27FC236}">
                <a16:creationId xmlns:a16="http://schemas.microsoft.com/office/drawing/2014/main" id="{7564A6B4-3C81-1DE9-A82B-F938B05BD072}"/>
              </a:ext>
            </a:extLst>
          </p:cNvPr>
          <p:cNvSpPr txBox="1">
            <a:spLocks/>
          </p:cNvSpPr>
          <p:nvPr/>
        </p:nvSpPr>
        <p:spPr>
          <a:xfrm>
            <a:off x="10268717" y="4673431"/>
            <a:ext cx="1364488" cy="310787"/>
          </a:xfrm>
          <a:prstGeom prst="rect">
            <a:avLst/>
          </a:prstGeom>
          <a:noFill/>
        </p:spPr>
        <p:txBody>
          <a:bodyPr vert="horz" wrap="square" lIns="146304" tIns="109728" rIns="146304" bIns="109728"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itchFamily="34" charset="0"/>
              <a:buNone/>
              <a:tabLst/>
              <a:defRPr kumimoji="1" sz="1600" b="0" kern="1200" spc="0" baseline="0">
                <a:solidFill>
                  <a:schemeClr val="bg2"/>
                </a:solidFill>
                <a:latin typeface="+mn-ea"/>
                <a:ea typeface="+mn-ea"/>
                <a:cs typeface="+mn-cs"/>
              </a:defRPr>
            </a:lvl1pPr>
            <a:lvl2pPr marL="35291" marR="0" indent="0" algn="l" defTabSz="914367" rtl="0" eaLnBrk="1" fontAlgn="auto" latinLnBrk="0" hangingPunct="1">
              <a:lnSpc>
                <a:spcPct val="100000"/>
              </a:lnSpc>
              <a:spcBef>
                <a:spcPts val="0"/>
              </a:spcBef>
              <a:spcAft>
                <a:spcPts val="0"/>
              </a:spcAft>
              <a:buClrTx/>
              <a:buSzPct val="90000"/>
              <a:buFontTx/>
              <a:buNone/>
              <a:tabLst>
                <a:tab pos="1322792" algn="l"/>
              </a:tabLst>
              <a:defRPr kumimoji="1" sz="4000" b="0" kern="1200" spc="0" baseline="0">
                <a:solidFill>
                  <a:schemeClr val="bg2"/>
                </a:soli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algn="ctr"/>
            <a:r>
              <a:rPr lang="en-US">
                <a:solidFill>
                  <a:srgbClr val="0070C0"/>
                </a:solidFill>
              </a:rPr>
              <a:t>@dahatake</a:t>
            </a:r>
          </a:p>
        </p:txBody>
      </p:sp>
      <p:sp>
        <p:nvSpPr>
          <p:cNvPr id="14" name="Text Placeholder 18">
            <a:extLst>
              <a:ext uri="{FF2B5EF4-FFF2-40B4-BE49-F238E27FC236}">
                <a16:creationId xmlns:a16="http://schemas.microsoft.com/office/drawing/2014/main" id="{48CE1C2B-9D7C-F534-3D93-463609C4AE6A}"/>
              </a:ext>
            </a:extLst>
          </p:cNvPr>
          <p:cNvSpPr txBox="1">
            <a:spLocks/>
          </p:cNvSpPr>
          <p:nvPr/>
        </p:nvSpPr>
        <p:spPr>
          <a:xfrm>
            <a:off x="10268717" y="5057467"/>
            <a:ext cx="1364488" cy="310787"/>
          </a:xfrm>
          <a:prstGeom prst="rect">
            <a:avLst/>
          </a:prstGeom>
        </p:spPr>
        <p:txBody>
          <a:bodyPr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solidFill>
                  <a:srgbClr val="0070C0"/>
                </a:solidFill>
              </a:rPr>
              <a:t>/in/dahatake</a:t>
            </a:r>
          </a:p>
        </p:txBody>
      </p:sp>
      <p:sp>
        <p:nvSpPr>
          <p:cNvPr id="15" name="Text Placeholder 18">
            <a:extLst>
              <a:ext uri="{FF2B5EF4-FFF2-40B4-BE49-F238E27FC236}">
                <a16:creationId xmlns:a16="http://schemas.microsoft.com/office/drawing/2014/main" id="{BECB0650-1A6D-2220-E02E-026F5A41D082}"/>
              </a:ext>
            </a:extLst>
          </p:cNvPr>
          <p:cNvSpPr txBox="1">
            <a:spLocks/>
          </p:cNvSpPr>
          <p:nvPr/>
        </p:nvSpPr>
        <p:spPr>
          <a:xfrm>
            <a:off x="10268717" y="5414543"/>
            <a:ext cx="1364488" cy="310787"/>
          </a:xfrm>
          <a:prstGeom prst="rect">
            <a:avLst/>
          </a:prstGeom>
          <a:noFill/>
        </p:spPr>
        <p:txBody>
          <a:bodyPr vert="horz" wrap="square" lIns="146304" tIns="109728" rIns="146304" bIns="109728"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itchFamily="34" charset="0"/>
              <a:buNone/>
              <a:tabLst/>
              <a:defRPr kumimoji="1" sz="1600" b="0" kern="1200" spc="0" baseline="0">
                <a:solidFill>
                  <a:schemeClr val="bg2"/>
                </a:solidFill>
                <a:latin typeface="+mn-ea"/>
                <a:ea typeface="+mn-ea"/>
                <a:cs typeface="+mn-cs"/>
              </a:defRPr>
            </a:lvl1pPr>
            <a:lvl2pPr marL="35291" marR="0" indent="0" algn="l" defTabSz="914367" rtl="0" eaLnBrk="1" fontAlgn="auto" latinLnBrk="0" hangingPunct="1">
              <a:lnSpc>
                <a:spcPct val="100000"/>
              </a:lnSpc>
              <a:spcBef>
                <a:spcPts val="0"/>
              </a:spcBef>
              <a:spcAft>
                <a:spcPts val="0"/>
              </a:spcAft>
              <a:buClrTx/>
              <a:buSzPct val="90000"/>
              <a:buFontTx/>
              <a:buNone/>
              <a:tabLst>
                <a:tab pos="1322792" algn="l"/>
              </a:tabLst>
              <a:defRPr kumimoji="1" sz="4000" b="0" kern="1200" spc="0" baseline="0">
                <a:solidFill>
                  <a:schemeClr val="bg2"/>
                </a:soli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algn="ctr"/>
            <a:r>
              <a:rPr lang="en-US">
                <a:solidFill>
                  <a:srgbClr val="0070C0"/>
                </a:solidFill>
              </a:rPr>
              <a:t>/dahatake</a:t>
            </a:r>
          </a:p>
        </p:txBody>
      </p:sp>
      <p:sp>
        <p:nvSpPr>
          <p:cNvPr id="33" name="Text Placeholder 18">
            <a:extLst>
              <a:ext uri="{FF2B5EF4-FFF2-40B4-BE49-F238E27FC236}">
                <a16:creationId xmlns:a16="http://schemas.microsoft.com/office/drawing/2014/main" id="{47739AD1-3EDB-EA03-F088-07A2E72FAD6E}"/>
              </a:ext>
            </a:extLst>
          </p:cNvPr>
          <p:cNvSpPr txBox="1">
            <a:spLocks/>
          </p:cNvSpPr>
          <p:nvPr/>
        </p:nvSpPr>
        <p:spPr>
          <a:xfrm>
            <a:off x="10268717" y="5779946"/>
            <a:ext cx="1364488" cy="310787"/>
          </a:xfrm>
          <a:prstGeom prst="rect">
            <a:avLst/>
          </a:prstGeom>
          <a:noFill/>
        </p:spPr>
        <p:txBody>
          <a:bodyPr vert="horz" wrap="square" lIns="146304" tIns="109728" rIns="146304" bIns="109728"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itchFamily="34" charset="0"/>
              <a:buNone/>
              <a:tabLst/>
              <a:defRPr kumimoji="1" sz="1600" b="0" kern="1200" spc="0" baseline="0">
                <a:solidFill>
                  <a:schemeClr val="bg2"/>
                </a:solidFill>
                <a:latin typeface="+mn-ea"/>
                <a:ea typeface="+mn-ea"/>
                <a:cs typeface="+mn-cs"/>
              </a:defRPr>
            </a:lvl1pPr>
            <a:lvl2pPr marL="35291" marR="0" indent="0" algn="l" defTabSz="914367" rtl="0" eaLnBrk="1" fontAlgn="auto" latinLnBrk="0" hangingPunct="1">
              <a:lnSpc>
                <a:spcPct val="100000"/>
              </a:lnSpc>
              <a:spcBef>
                <a:spcPts val="0"/>
              </a:spcBef>
              <a:spcAft>
                <a:spcPts val="0"/>
              </a:spcAft>
              <a:buClrTx/>
              <a:buSzPct val="90000"/>
              <a:buFontTx/>
              <a:buNone/>
              <a:tabLst>
                <a:tab pos="1322792" algn="l"/>
              </a:tabLst>
              <a:defRPr kumimoji="1" sz="4000" b="0" kern="1200" spc="0" baseline="0">
                <a:solidFill>
                  <a:schemeClr val="bg2"/>
                </a:soli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algn="ctr"/>
            <a:r>
              <a:rPr lang="en-US" dirty="0">
                <a:solidFill>
                  <a:srgbClr val="0070C0"/>
                </a:solidFill>
              </a:rPr>
              <a:t>/dahatake</a:t>
            </a:r>
          </a:p>
        </p:txBody>
      </p:sp>
      <p:pic>
        <p:nvPicPr>
          <p:cNvPr id="35" name="図 34" descr="アイコン&#10;&#10;自動的に生成された説明">
            <a:extLst>
              <a:ext uri="{FF2B5EF4-FFF2-40B4-BE49-F238E27FC236}">
                <a16:creationId xmlns:a16="http://schemas.microsoft.com/office/drawing/2014/main" id="{8A0CC69D-8A63-2C2F-5068-C7C45B3D7A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03196" y="5777548"/>
            <a:ext cx="281576" cy="281576"/>
          </a:xfrm>
          <a:prstGeom prst="rect">
            <a:avLst/>
          </a:prstGeom>
        </p:spPr>
      </p:pic>
      <p:pic>
        <p:nvPicPr>
          <p:cNvPr id="37" name="グラフィックス 36">
            <a:extLst>
              <a:ext uri="{FF2B5EF4-FFF2-40B4-BE49-F238E27FC236}">
                <a16:creationId xmlns:a16="http://schemas.microsoft.com/office/drawing/2014/main" id="{EDF6B952-8CE1-694B-B702-A390474119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97435" y="6133215"/>
            <a:ext cx="293098" cy="293098"/>
          </a:xfrm>
          <a:prstGeom prst="rect">
            <a:avLst/>
          </a:prstGeom>
        </p:spPr>
      </p:pic>
      <p:sp>
        <p:nvSpPr>
          <p:cNvPr id="39" name="Text Placeholder 18">
            <a:extLst>
              <a:ext uri="{FF2B5EF4-FFF2-40B4-BE49-F238E27FC236}">
                <a16:creationId xmlns:a16="http://schemas.microsoft.com/office/drawing/2014/main" id="{7722469A-C181-43A3-6FAB-11AE3EF30EBC}"/>
              </a:ext>
            </a:extLst>
          </p:cNvPr>
          <p:cNvSpPr txBox="1">
            <a:spLocks/>
          </p:cNvSpPr>
          <p:nvPr/>
        </p:nvSpPr>
        <p:spPr>
          <a:xfrm>
            <a:off x="10268717" y="6106178"/>
            <a:ext cx="1364488" cy="310787"/>
          </a:xfrm>
          <a:prstGeom prst="rect">
            <a:avLst/>
          </a:prstGeom>
          <a:noFill/>
        </p:spPr>
        <p:txBody>
          <a:bodyPr vert="horz" wrap="square" lIns="146304" tIns="109728" rIns="146304" bIns="109728"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Arial" pitchFamily="34" charset="0"/>
              <a:buNone/>
              <a:tabLst/>
              <a:defRPr kumimoji="1" sz="1600" b="0" kern="1200" spc="0" baseline="0">
                <a:solidFill>
                  <a:schemeClr val="bg2"/>
                </a:solidFill>
                <a:latin typeface="+mn-ea"/>
                <a:ea typeface="+mn-ea"/>
                <a:cs typeface="+mn-cs"/>
              </a:defRPr>
            </a:lvl1pPr>
            <a:lvl2pPr marL="35291" marR="0" indent="0" algn="l" defTabSz="914367" rtl="0" eaLnBrk="1" fontAlgn="auto" latinLnBrk="0" hangingPunct="1">
              <a:lnSpc>
                <a:spcPct val="100000"/>
              </a:lnSpc>
              <a:spcBef>
                <a:spcPts val="0"/>
              </a:spcBef>
              <a:spcAft>
                <a:spcPts val="0"/>
              </a:spcAft>
              <a:buClrTx/>
              <a:buSzPct val="90000"/>
              <a:buFontTx/>
              <a:buNone/>
              <a:tabLst>
                <a:tab pos="1322792" algn="l"/>
              </a:tabLst>
              <a:defRPr kumimoji="1" sz="4000" b="0" kern="1200" spc="0" baseline="0">
                <a:solidFill>
                  <a:schemeClr val="bg2"/>
                </a:soli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Tx/>
              <a:buSzPct val="90000"/>
              <a:buFont typeface="Arial" pitchFamily="34" charset="0"/>
              <a:buChar char="•"/>
              <a:tabLst/>
              <a:defRPr kumimoji="1"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kumimoji="1" sz="1961" kern="1200">
                <a:solidFill>
                  <a:schemeClr val="tx1"/>
                </a:solidFill>
                <a:latin typeface="+mn-lt"/>
                <a:ea typeface="+mn-ea"/>
                <a:cs typeface="+mn-cs"/>
              </a:defRPr>
            </a:lvl9pPr>
          </a:lstStyle>
          <a:p>
            <a:pPr algn="ctr"/>
            <a:r>
              <a:rPr lang="en-US" dirty="0">
                <a:solidFill>
                  <a:srgbClr val="0070C0"/>
                </a:solidFill>
              </a:rPr>
              <a:t>/dahatake</a:t>
            </a:r>
          </a:p>
        </p:txBody>
      </p:sp>
    </p:spTree>
    <p:extLst>
      <p:ext uri="{BB962C8B-B14F-4D97-AF65-F5344CB8AC3E}">
        <p14:creationId xmlns:p14="http://schemas.microsoft.com/office/powerpoint/2010/main" val="41822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26DD24F2-64B5-E6F5-7707-B93D6B3E99CF}"/>
              </a:ext>
            </a:extLst>
          </p:cNvPr>
          <p:cNvSpPr>
            <a:spLocks noGrp="1"/>
          </p:cNvSpPr>
          <p:nvPr>
            <p:ph sz="quarter" idx="10"/>
          </p:nvPr>
        </p:nvSpPr>
        <p:spPr/>
        <p:txBody>
          <a:bodyPr>
            <a:normAutofit fontScale="77500" lnSpcReduction="20000"/>
          </a:bodyPr>
          <a:lstStyle/>
          <a:p>
            <a:r>
              <a:rPr lang="en-US" altLang="ja-JP" dirty="0"/>
              <a:t>ChatGPT Plus (</a:t>
            </a:r>
            <a:r>
              <a:rPr lang="ja-JP" altLang="en-US" dirty="0"/>
              <a:t>有償版</a:t>
            </a:r>
            <a:r>
              <a:rPr lang="en-US" altLang="ja-JP" dirty="0"/>
              <a:t>) </a:t>
            </a:r>
            <a:r>
              <a:rPr lang="ja-JP" altLang="en-US" dirty="0"/>
              <a:t>参加ユーザーのみ</a:t>
            </a:r>
            <a:endParaRPr lang="en-US" altLang="ja-JP" dirty="0"/>
          </a:p>
          <a:p>
            <a:r>
              <a:rPr lang="ja-JP" altLang="en-US" dirty="0"/>
              <a:t>ベータ版</a:t>
            </a:r>
            <a:endParaRPr lang="en-US" altLang="ja-JP" dirty="0"/>
          </a:p>
          <a:p>
            <a:r>
              <a:rPr lang="ja-JP" altLang="en-US" dirty="0"/>
              <a:t>セッションのタイムアウトあり</a:t>
            </a:r>
            <a:endParaRPr lang="en-US" altLang="ja-JP" dirty="0"/>
          </a:p>
          <a:p>
            <a:r>
              <a:rPr lang="ja-JP" altLang="en-US" dirty="0"/>
              <a:t>ファイルのアップロードとダウンロード</a:t>
            </a:r>
            <a:endParaRPr lang="en-US" altLang="ja-JP" dirty="0"/>
          </a:p>
          <a:p>
            <a:pPr lvl="1"/>
            <a:r>
              <a:rPr lang="en-US" altLang="ja-JP" dirty="0"/>
              <a:t>512 MB </a:t>
            </a:r>
            <a:r>
              <a:rPr lang="ja-JP" altLang="en-US" dirty="0"/>
              <a:t>まで</a:t>
            </a:r>
            <a:endParaRPr lang="en-US" altLang="ja-JP" dirty="0"/>
          </a:p>
          <a:p>
            <a:r>
              <a:rPr lang="en-US" altLang="ja-JP" dirty="0"/>
              <a:t>Python </a:t>
            </a:r>
            <a:r>
              <a:rPr lang="ja-JP" altLang="en-US" dirty="0"/>
              <a:t>のコード生成</a:t>
            </a:r>
            <a:endParaRPr lang="en-US" altLang="ja-JP" dirty="0"/>
          </a:p>
          <a:p>
            <a:pPr lvl="1"/>
            <a:r>
              <a:rPr lang="ja-JP" altLang="en-US" dirty="0"/>
              <a:t>インターネットの接続は出来ない</a:t>
            </a:r>
            <a:endParaRPr lang="en-US" altLang="ja-JP" dirty="0"/>
          </a:p>
          <a:p>
            <a:r>
              <a:rPr lang="en-US" altLang="ja-JP" dirty="0"/>
              <a:t>Python </a:t>
            </a:r>
            <a:r>
              <a:rPr lang="ja-JP" altLang="en-US" dirty="0"/>
              <a:t>のコード実行</a:t>
            </a:r>
            <a:endParaRPr lang="en-US" altLang="ja-JP" dirty="0"/>
          </a:p>
          <a:p>
            <a:pPr lvl="1"/>
            <a:r>
              <a:rPr lang="ja-JP" altLang="en-US" dirty="0"/>
              <a:t>可能な範囲でのエラーの修正</a:t>
            </a:r>
            <a:endParaRPr lang="en-US" altLang="ja-JP" dirty="0"/>
          </a:p>
          <a:p>
            <a:r>
              <a:rPr lang="en-US" altLang="ja-JP" dirty="0"/>
              <a:t>GTP-4 </a:t>
            </a:r>
            <a:r>
              <a:rPr lang="ja-JP" altLang="en-US" dirty="0"/>
              <a:t>のトランザクション回数上限あり</a:t>
            </a:r>
            <a:endParaRPr lang="en-US" altLang="ja-JP" dirty="0"/>
          </a:p>
          <a:p>
            <a:pPr lvl="1"/>
            <a:r>
              <a:rPr lang="en-US" altLang="ja-JP" dirty="0"/>
              <a:t>50</a:t>
            </a:r>
            <a:r>
              <a:rPr lang="ja-JP" altLang="en-US" dirty="0"/>
              <a:t>回 </a:t>
            </a:r>
            <a:r>
              <a:rPr lang="en-US" altLang="ja-JP" dirty="0"/>
              <a:t>/ 3</a:t>
            </a:r>
            <a:r>
              <a:rPr lang="ja-JP" altLang="en-US" dirty="0"/>
              <a:t>時間 </a:t>
            </a:r>
            <a:r>
              <a:rPr lang="en-US" altLang="ja-JP" dirty="0"/>
              <a:t>(2023</a:t>
            </a:r>
            <a:r>
              <a:rPr lang="ja-JP" altLang="en-US" dirty="0"/>
              <a:t>年</a:t>
            </a:r>
            <a:r>
              <a:rPr lang="en-US" altLang="ja-JP" dirty="0"/>
              <a:t>7</a:t>
            </a:r>
            <a:r>
              <a:rPr lang="ja-JP" altLang="en-US" dirty="0"/>
              <a:t>月下旬現在</a:t>
            </a:r>
            <a:r>
              <a:rPr lang="en-US" altLang="ja-JP" dirty="0"/>
              <a:t>)</a:t>
            </a:r>
          </a:p>
        </p:txBody>
      </p:sp>
      <p:sp>
        <p:nvSpPr>
          <p:cNvPr id="2" name="TextBox 1">
            <a:extLst>
              <a:ext uri="{FF2B5EF4-FFF2-40B4-BE49-F238E27FC236}">
                <a16:creationId xmlns:a16="http://schemas.microsoft.com/office/drawing/2014/main" id="{D2E06FD8-7C38-6BDA-2E2A-FA62E3B0508A}"/>
              </a:ext>
            </a:extLst>
          </p:cNvPr>
          <p:cNvSpPr txBox="1"/>
          <p:nvPr/>
        </p:nvSpPr>
        <p:spPr>
          <a:xfrm>
            <a:off x="610971" y="1978572"/>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DB344D8A-55C0-6B7B-0ED1-832ADA3EB489}"/>
              </a:ext>
            </a:extLst>
          </p:cNvPr>
          <p:cNvPicPr>
            <a:picLocks noChangeAspect="1"/>
          </p:cNvPicPr>
          <p:nvPr/>
        </p:nvPicPr>
        <p:blipFill>
          <a:blip r:embed="rId3"/>
          <a:stretch>
            <a:fillRect/>
          </a:stretch>
        </p:blipFill>
        <p:spPr>
          <a:xfrm>
            <a:off x="7129486" y="2465626"/>
            <a:ext cx="2110438" cy="2272780"/>
          </a:xfrm>
          <a:prstGeom prst="rect">
            <a:avLst/>
          </a:prstGeom>
          <a:effectLst>
            <a:outerShdw blurRad="50800" dist="38100" dir="8100000" algn="tr" rotWithShape="0">
              <a:prstClr val="black">
                <a:alpha val="40000"/>
              </a:prstClr>
            </a:outerShdw>
          </a:effectLst>
        </p:spPr>
      </p:pic>
      <p:pic>
        <p:nvPicPr>
          <p:cNvPr id="6" name="Picture 5">
            <a:extLst>
              <a:ext uri="{FF2B5EF4-FFF2-40B4-BE49-F238E27FC236}">
                <a16:creationId xmlns:a16="http://schemas.microsoft.com/office/drawing/2014/main" id="{3ADE89BF-1BA8-89C2-C7A1-AEFD7C688E31}"/>
              </a:ext>
            </a:extLst>
          </p:cNvPr>
          <p:cNvPicPr>
            <a:picLocks noChangeAspect="1"/>
          </p:cNvPicPr>
          <p:nvPr/>
        </p:nvPicPr>
        <p:blipFill>
          <a:blip r:embed="rId4"/>
          <a:stretch>
            <a:fillRect/>
          </a:stretch>
        </p:blipFill>
        <p:spPr>
          <a:xfrm>
            <a:off x="9418638" y="2470176"/>
            <a:ext cx="2530339" cy="2267718"/>
          </a:xfrm>
          <a:prstGeom prst="rect">
            <a:avLst/>
          </a:prstGeom>
          <a:effectLst>
            <a:outerShdw blurRad="50800" dist="38100" dir="8100000" algn="tr" rotWithShape="0">
              <a:prstClr val="black">
                <a:alpha val="40000"/>
              </a:prstClr>
            </a:outerShdw>
          </a:effectLst>
        </p:spPr>
      </p:pic>
      <p:sp>
        <p:nvSpPr>
          <p:cNvPr id="3" name="タイトル 2">
            <a:extLst>
              <a:ext uri="{FF2B5EF4-FFF2-40B4-BE49-F238E27FC236}">
                <a16:creationId xmlns:a16="http://schemas.microsoft.com/office/drawing/2014/main" id="{962ACD89-F772-093E-063B-4DA93F3D7441}"/>
              </a:ext>
            </a:extLst>
          </p:cNvPr>
          <p:cNvSpPr>
            <a:spLocks noGrp="1"/>
          </p:cNvSpPr>
          <p:nvPr>
            <p:ph type="title"/>
          </p:nvPr>
        </p:nvSpPr>
        <p:spPr/>
        <p:txBody>
          <a:bodyPr/>
          <a:lstStyle/>
          <a:p>
            <a:r>
              <a:rPr lang="fr-FR" altLang="ja-JP" dirty="0"/>
              <a:t>OpenAI Code Interpreter</a:t>
            </a:r>
            <a:endParaRPr lang="ja-JP" altLang="en-US" dirty="0"/>
          </a:p>
        </p:txBody>
      </p:sp>
      <p:sp>
        <p:nvSpPr>
          <p:cNvPr id="5" name="TextBox 2">
            <a:extLst>
              <a:ext uri="{FF2B5EF4-FFF2-40B4-BE49-F238E27FC236}">
                <a16:creationId xmlns:a16="http://schemas.microsoft.com/office/drawing/2014/main" id="{2DDE8A51-606B-478D-B106-5F24A6E69137}"/>
              </a:ext>
            </a:extLst>
          </p:cNvPr>
          <p:cNvSpPr txBox="1"/>
          <p:nvPr/>
        </p:nvSpPr>
        <p:spPr>
          <a:xfrm>
            <a:off x="4192917" y="6106406"/>
            <a:ext cx="3806165" cy="369332"/>
          </a:xfrm>
          <a:prstGeom prst="rect">
            <a:avLst/>
          </a:prstGeom>
          <a:noFill/>
        </p:spPr>
        <p:txBody>
          <a:bodyPr wrap="square">
            <a:spAutoFit/>
          </a:bodyPr>
          <a:lstStyle/>
          <a:p>
            <a:pPr algn="ctr"/>
            <a:r>
              <a:rPr lang="en-US" dirty="0">
                <a:hlinkClick r:id="rId5"/>
              </a:rPr>
              <a:t>ChatGPT plugins (openai.com)</a:t>
            </a:r>
            <a:endParaRPr lang="en-US" dirty="0"/>
          </a:p>
        </p:txBody>
      </p:sp>
    </p:spTree>
    <p:extLst>
      <p:ext uri="{BB962C8B-B14F-4D97-AF65-F5344CB8AC3E}">
        <p14:creationId xmlns:p14="http://schemas.microsoft.com/office/powerpoint/2010/main" val="237185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訪日外客数のデータ分析結果</a:t>
            </a:r>
          </a:p>
        </p:txBody>
      </p:sp>
      <p:sp>
        <p:nvSpPr>
          <p:cNvPr id="3" name="Text Placeholder 2"/>
          <p:cNvSpPr>
            <a:spLocks noGrp="1"/>
          </p:cNvSpPr>
          <p:nvPr>
            <p:ph type="body" idx="14" sz="quarter"/>
          </p:nvPr>
        </p:nvSpPr>
        <p:spPr/>
        <p:txBody>
          <a:bodyPr/>
          <a:lstStyle/>
          <a:p/>
        </p:txBody>
      </p:sp>
      <p:sp>
        <p:nvSpPr>
          <p:cNvPr id="4" name="Text Placeholder 3"/>
          <p:cNvSpPr>
            <a:spLocks noGrp="1"/>
          </p:cNvSpPr>
          <p:nvPr>
            <p:ph type="body" idx="15" sz="quarter"/>
          </p:nvPr>
        </p:nvSpPr>
        <p:spPr/>
        <p:txBody>
          <a:bodyPr/>
          <a:lstStyle/>
          <a:p/>
        </p:txBody>
      </p:sp>
      <p:sp>
        <p:nvSpPr>
          <p:cNvPr id="5" name="TextBox 4"/>
          <p:cNvSpPr txBox="1"/>
          <p:nvPr/>
        </p:nvSpPr>
        <p:spPr>
          <a:xfrm>
            <a:off x="914400" y="1828800"/>
            <a:ext cx="7315200" cy="3657600"/>
          </a:xfrm>
          <a:prstGeom prst="rect">
            <a:avLst/>
          </a:prstGeom>
          <a:noFill/>
        </p:spPr>
        <p:txBody>
          <a:bodyPr wrap="none">
            <a:spAutoFit/>
          </a:bodyPr>
          <a:lstStyle/>
          <a:p/>
          <a:p/>
          <a:p>
            <a:r>
              <a:t>Q1: どの年が最も訪日外客数が多かった？</a:t>
            </a:r>
          </a:p>
          <a:p>
            <a:r>
              <a:t>A1: 2019年</a:t>
            </a:r>
          </a:p>
          <a:p/>
          <a:p>
            <a:r>
              <a:t>Q2: COVID-19の影響は？</a:t>
            </a:r>
          </a:p>
          <a:p>
            <a:r>
              <a:t>A2: 2020年以降、訪日外客数が大幅に減少。</a:t>
            </a:r>
          </a:p>
          <a:p/>
          <a:p>
            <a:r>
              <a:t>Q3: 最も訪日外客数が多い国は？</a:t>
            </a:r>
          </a:p>
          <a:p>
            <a:r>
              <a:t>A3: 韓国や中国が多くの年で上位。</a:t>
            </a:r>
          </a:p>
          <a:p/>
          <a:p>
            <a:r>
              <a:t>Q4: 季節性はある？</a:t>
            </a:r>
          </a:p>
          <a:p>
            <a:r>
              <a:t>A4: 春と秋に訪日外客数がピークを迎える傾向。</a:t>
            </a:r>
          </a:p>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0" sz="quarter"/>
          </p:nvPr>
        </p:nvSpPr>
        <p:spPr/>
        <p:txBody>
          <a:bodyPr/>
          <a:lstStyle/>
          <a:p/>
        </p:txBody>
      </p:sp>
      <p:sp>
        <p:nvSpPr>
          <p:cNvPr id="3" name="Title 2"/>
          <p:cNvSpPr>
            <a:spLocks noGrp="1"/>
          </p:cNvSpPr>
          <p:nvPr>
            <p:ph type="title"/>
          </p:nvPr>
        </p:nvSpPr>
        <p:spPr/>
        <p:txBody>
          <a:bodyPr/>
          <a:lstStyle/>
          <a:p>
            <a:r>
              <a:t>訪日外客数の分布</a:t>
            </a:r>
          </a:p>
        </p:txBody>
      </p:sp>
      <p:pic>
        <p:nvPicPr>
          <p:cNvPr id="4" name="Picture 3" descr="image.png"/>
          <p:cNvPicPr>
            <a:picLocks noChangeAspect="1"/>
          </p:cNvPicPr>
          <p:nvPr/>
        </p:nvPicPr>
        <p:blipFill>
          <a:blip r:embed="rId2"/>
          <a:stretch>
            <a:fillRect/>
          </a:stretch>
        </p:blipFill>
        <p:spPr>
          <a:xfrm>
            <a:off x="914400" y="1828800"/>
            <a:ext cx="7415465" cy="3657600"/>
          </a:xfrm>
          <a:prstGeom prst="rect">
            <a:avLst/>
          </a:prstGeom>
        </p:spPr>
      </p:pic>
      <p:sp>
        <p:nvSpPr>
          <p:cNvPr id="5" name="TextBox 4"/>
          <p:cNvSpPr txBox="1"/>
          <p:nvPr/>
        </p:nvSpPr>
        <p:spPr>
          <a:xfrm>
            <a:off x="914400" y="5943600"/>
            <a:ext cx="7315200" cy="914400"/>
          </a:xfrm>
          <a:prstGeom prst="rect">
            <a:avLst/>
          </a:prstGeom>
          <a:noFill/>
        </p:spPr>
        <p:txBody>
          <a:bodyPr wrap="none">
            <a:spAutoFit/>
          </a:bodyPr>
          <a:lstStyle/>
          <a:p/>
          <a:p>
            <a:r>
              <a:t>訪日外客数のヒストグラムと確率密度関数を示しています。</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0" sz="quarter"/>
          </p:nvPr>
        </p:nvSpPr>
        <p:spPr/>
        <p:txBody>
          <a:bodyPr/>
          <a:lstStyle/>
          <a:p/>
        </p:txBody>
      </p:sp>
      <p:sp>
        <p:nvSpPr>
          <p:cNvPr id="3" name="Title 2"/>
          <p:cNvSpPr>
            <a:spLocks noGrp="1"/>
          </p:cNvSpPr>
          <p:nvPr>
            <p:ph type="title"/>
          </p:nvPr>
        </p:nvSpPr>
        <p:spPr/>
        <p:txBody>
          <a:bodyPr/>
          <a:lstStyle/>
          <a:p>
            <a:r>
              <a:t>月別訪日外客数の変動</a:t>
            </a:r>
          </a:p>
        </p:txBody>
      </p:sp>
      <p:pic>
        <p:nvPicPr>
          <p:cNvPr id="4" name="Picture 3" descr="image.png"/>
          <p:cNvPicPr>
            <a:picLocks noChangeAspect="1"/>
          </p:cNvPicPr>
          <p:nvPr/>
        </p:nvPicPr>
        <p:blipFill>
          <a:blip r:embed="rId2"/>
          <a:stretch>
            <a:fillRect/>
          </a:stretch>
        </p:blipFill>
        <p:spPr>
          <a:xfrm>
            <a:off x="914400" y="1828800"/>
            <a:ext cx="7935797" cy="3657600"/>
          </a:xfrm>
          <a:prstGeom prst="rect">
            <a:avLst/>
          </a:prstGeom>
        </p:spPr>
      </p:pic>
      <p:sp>
        <p:nvSpPr>
          <p:cNvPr id="5" name="TextBox 4"/>
          <p:cNvSpPr txBox="1"/>
          <p:nvPr/>
        </p:nvSpPr>
        <p:spPr>
          <a:xfrm>
            <a:off x="914400" y="5943600"/>
            <a:ext cx="7315200" cy="914400"/>
          </a:xfrm>
          <a:prstGeom prst="rect">
            <a:avLst/>
          </a:prstGeom>
          <a:noFill/>
        </p:spPr>
        <p:txBody>
          <a:bodyPr wrap="none">
            <a:spAutoFit/>
          </a:bodyPr>
          <a:lstStyle/>
          <a:p/>
          <a:p>
            <a:r>
              <a:t>月別の訪日外客数の時系列データを示しています。</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0" sz="quarter"/>
          </p:nvPr>
        </p:nvSpPr>
        <p:spPr/>
        <p:txBody>
          <a:bodyPr/>
          <a:lstStyle/>
          <a:p/>
        </p:txBody>
      </p:sp>
      <p:sp>
        <p:nvSpPr>
          <p:cNvPr id="3" name="Title 2"/>
          <p:cNvSpPr>
            <a:spLocks noGrp="1"/>
          </p:cNvSpPr>
          <p:nvPr>
            <p:ph type="title"/>
          </p:nvPr>
        </p:nvSpPr>
        <p:spPr/>
        <p:txBody>
          <a:bodyPr/>
          <a:lstStyle/>
          <a:p>
            <a:r>
              <a:t>上位5ヵ国の月別訪日外客数の変動</a:t>
            </a:r>
          </a:p>
        </p:txBody>
      </p:sp>
      <p:pic>
        <p:nvPicPr>
          <p:cNvPr id="4" name="Picture 3" descr="image.png"/>
          <p:cNvPicPr>
            <a:picLocks noChangeAspect="1"/>
          </p:cNvPicPr>
          <p:nvPr/>
        </p:nvPicPr>
        <p:blipFill>
          <a:blip r:embed="rId2"/>
          <a:stretch>
            <a:fillRect/>
          </a:stretch>
        </p:blipFill>
        <p:spPr>
          <a:xfrm>
            <a:off x="914400" y="1828800"/>
            <a:ext cx="7935797" cy="3657600"/>
          </a:xfrm>
          <a:prstGeom prst="rect">
            <a:avLst/>
          </a:prstGeom>
        </p:spPr>
      </p:pic>
      <p:sp>
        <p:nvSpPr>
          <p:cNvPr id="5" name="TextBox 4"/>
          <p:cNvSpPr txBox="1"/>
          <p:nvPr/>
        </p:nvSpPr>
        <p:spPr>
          <a:xfrm>
            <a:off x="914400" y="5943600"/>
            <a:ext cx="7315200" cy="914400"/>
          </a:xfrm>
          <a:prstGeom prst="rect">
            <a:avLst/>
          </a:prstGeom>
          <a:noFill/>
        </p:spPr>
        <p:txBody>
          <a:bodyPr wrap="none">
            <a:spAutoFit/>
          </a:bodyPr>
          <a:lstStyle/>
          <a:p/>
          <a:p>
            <a:r>
              <a:t>上位5ヵ国の月別訪日外客数の時系列データを示しています。</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0" sz="quarter"/>
          </p:nvPr>
        </p:nvSpPr>
        <p:spPr/>
        <p:txBody>
          <a:bodyPr/>
          <a:lstStyle/>
          <a:p/>
        </p:txBody>
      </p:sp>
      <p:sp>
        <p:nvSpPr>
          <p:cNvPr id="3" name="Title 2"/>
          <p:cNvSpPr>
            <a:spLocks noGrp="1"/>
          </p:cNvSpPr>
          <p:nvPr>
            <p:ph type="title"/>
          </p:nvPr>
        </p:nvSpPr>
        <p:spPr/>
        <p:txBody>
          <a:bodyPr/>
          <a:lstStyle/>
          <a:p>
            <a:r>
              <a:t>月別の平均訪日外客数</a:t>
            </a:r>
          </a:p>
        </p:txBody>
      </p:sp>
      <p:pic>
        <p:nvPicPr>
          <p:cNvPr id="4" name="Picture 3" descr="image.png"/>
          <p:cNvPicPr>
            <a:picLocks noChangeAspect="1"/>
          </p:cNvPicPr>
          <p:nvPr/>
        </p:nvPicPr>
        <p:blipFill>
          <a:blip r:embed="rId2"/>
          <a:stretch>
            <a:fillRect/>
          </a:stretch>
        </p:blipFill>
        <p:spPr>
          <a:xfrm>
            <a:off x="914400" y="1828800"/>
            <a:ext cx="7937580" cy="3657600"/>
          </a:xfrm>
          <a:prstGeom prst="rect">
            <a:avLst/>
          </a:prstGeom>
        </p:spPr>
      </p:pic>
      <p:sp>
        <p:nvSpPr>
          <p:cNvPr id="5" name="TextBox 4"/>
          <p:cNvSpPr txBox="1"/>
          <p:nvPr/>
        </p:nvSpPr>
        <p:spPr>
          <a:xfrm>
            <a:off x="914400" y="5943600"/>
            <a:ext cx="7315200" cy="914400"/>
          </a:xfrm>
          <a:prstGeom prst="rect">
            <a:avLst/>
          </a:prstGeom>
          <a:noFill/>
        </p:spPr>
        <p:txBody>
          <a:bodyPr wrap="none">
            <a:spAutoFit/>
          </a:bodyPr>
          <a:lstStyle/>
          <a:p/>
          <a:p>
            <a:r>
              <a:t>各月の平均訪日外客数を示しています。</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Content Placeholder 1"/>
          <p:cNvSpPr>
            <a:spLocks noGrp="1"/>
          </p:cNvSpPr>
          <p:nvPr>
            <p:ph idx="10" sz="quarter"/>
          </p:nvPr>
        </p:nvSpPr>
        <p:spPr/>
        <p:txBody>
          <a:bodyPr/>
          <a:lstStyle/>
          <a:p/>
        </p:txBody>
      </p:sp>
      <p:sp>
        <p:nvSpPr>
          <p:cNvPr id="3" name="Title 2"/>
          <p:cNvSpPr>
            <a:spLocks noGrp="1"/>
          </p:cNvSpPr>
          <p:nvPr>
            <p:ph type="title"/>
          </p:nvPr>
        </p:nvSpPr>
        <p:spPr/>
        <p:txBody>
          <a:bodyPr/>
          <a:lstStyle/>
          <a:p>
            <a:r>
              <a:t>年別の国別訪日外客数のランキング</a:t>
            </a:r>
          </a:p>
        </p:txBody>
      </p:sp>
      <p:pic>
        <p:nvPicPr>
          <p:cNvPr id="4" name="Picture 3" descr="image.png"/>
          <p:cNvPicPr>
            <a:picLocks noChangeAspect="1"/>
          </p:cNvPicPr>
          <p:nvPr/>
        </p:nvPicPr>
        <p:blipFill>
          <a:blip r:embed="rId2"/>
          <a:stretch>
            <a:fillRect/>
          </a:stretch>
        </p:blipFill>
        <p:spPr>
          <a:xfrm>
            <a:off x="914400" y="1828800"/>
            <a:ext cx="6226098" cy="3657600"/>
          </a:xfrm>
          <a:prstGeom prst="rect">
            <a:avLst/>
          </a:prstGeom>
        </p:spPr>
      </p:pic>
      <p:sp>
        <p:nvSpPr>
          <p:cNvPr id="5" name="TextBox 4"/>
          <p:cNvSpPr txBox="1"/>
          <p:nvPr/>
        </p:nvSpPr>
        <p:spPr>
          <a:xfrm>
            <a:off x="914400" y="5943600"/>
            <a:ext cx="7315200" cy="914400"/>
          </a:xfrm>
          <a:prstGeom prst="rect">
            <a:avLst/>
          </a:prstGeom>
          <a:noFill/>
        </p:spPr>
        <p:txBody>
          <a:bodyPr wrap="none">
            <a:spAutoFit/>
          </a:bodyPr>
          <a:lstStyle/>
          <a:p/>
          <a:p>
            <a:r>
              <a:t>各年の国別の訪日外客数のランキングを示すヒートマップです。</a:t>
            </a:r>
          </a:p>
        </p:txBody>
      </p:sp>
    </p:spTree>
  </p:cSld>
  <p:clrMapOvr>
    <a:masterClrMapping/>
  </p:clrMapOvr>
</p:sld>
</file>

<file path=ppt/theme/theme1.xml><?xml version="1.0" encoding="utf-8"?>
<a:theme xmlns:a="http://schemas.openxmlformats.org/drawingml/2006/main" name="3_5-30721_Build_2016_Template_L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Light / MS P ゴシック">
      <a:majorFont>
        <a:latin typeface="Segoe Light"/>
        <a:ea typeface="ＭＳ Ｐゴシック"/>
        <a:cs typeface=""/>
      </a:majorFont>
      <a:minorFont>
        <a:latin typeface="Segoe Ligh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121</Words>
  <Application>Microsoft Office PowerPoint</Application>
  <PresentationFormat>ワイド画面</PresentationFormat>
  <Paragraphs>24</Paragraphs>
  <Slides>2</Slides>
  <Notes>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vt:i4>
      </vt:variant>
    </vt:vector>
  </HeadingPairs>
  <TitlesOfParts>
    <vt:vector size="12" baseType="lpstr">
      <vt:lpstr>Segoe Light</vt:lpstr>
      <vt:lpstr>Yu Gothic UI</vt:lpstr>
      <vt:lpstr>Yu Gothic UI Semibold</vt:lpstr>
      <vt:lpstr>Arial</vt:lpstr>
      <vt:lpstr>Calibri</vt:lpstr>
      <vt:lpstr>Consolas</vt:lpstr>
      <vt:lpstr>Segoe UI</vt:lpstr>
      <vt:lpstr>Segoe UI Semibold</vt:lpstr>
      <vt:lpstr>Wingdings</vt:lpstr>
      <vt:lpstr>3_5-30721_Build_2016_Template_Light</vt:lpstr>
      <vt:lpstr>OpenAI Code Interpreter plugin - コードが動く事の価値 -</vt:lpstr>
      <vt:lpstr>OpenAI Code Interpreter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2019-05-22T03:35:53Z</dcterms:created>
  <dcterms:modified xsi:type="dcterms:W3CDTF">2023-07-26T19:38:57Z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2019-05-22T03:46:07.5883756Z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68453dbf-4ba4-44e0-a80b-d7f940759ec1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